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80" r:id="rId4"/>
    <p:sldId id="279" r:id="rId5"/>
    <p:sldId id="258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</a:t>
            </a:r>
            <a:r>
              <a:rPr lang="en-US" sz="3600" dirty="0" smtClean="0"/>
              <a:t>KURULU</a:t>
            </a:r>
            <a:r>
              <a:rPr lang="tr-TR" sz="3600" dirty="0" smtClean="0"/>
              <a:t> (AFDK)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KIRGIZİSTAN</a:t>
            </a:r>
            <a:r>
              <a:rPr lang="tr-TR" sz="3600" dirty="0" smtClean="0"/>
              <a:t>-</a:t>
            </a:r>
            <a:r>
              <a:rPr lang="en-US" sz="3600" dirty="0" smtClean="0"/>
              <a:t>TÜRKİYE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MANAS </a:t>
            </a:r>
            <a:r>
              <a:rPr lang="en-US" sz="3600" dirty="0"/>
              <a:t>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Destek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202</a:t>
            </a:r>
            <a:r>
              <a:rPr lang="tr-TR" dirty="0" smtClean="0">
                <a:solidFill>
                  <a:schemeClr val="tx1"/>
                </a:solidFill>
              </a:rPr>
              <a:t>4 </a:t>
            </a:r>
            <a:r>
              <a:rPr lang="tr-TR" dirty="0" smtClean="0">
                <a:solidFill>
                  <a:schemeClr val="tx1"/>
                </a:solidFill>
              </a:rPr>
              <a:t>Haziran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Dönem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2024 YILI  HAZİRAN DÖNEM BİLİMSEL YAYINLARA DESTEK </a:t>
            </a:r>
            <a:br>
              <a:rPr lang="tr-TR" sz="2800" dirty="0" smtClean="0"/>
            </a:br>
            <a:r>
              <a:rPr lang="tr-TR" sz="2800" dirty="0" smtClean="0"/>
              <a:t>BAŞVURU TAKVİMİ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sz="2400" dirty="0" err="1" smtClean="0"/>
              <a:t>Başvuru</a:t>
            </a:r>
            <a:r>
              <a:rPr lang="en-US" sz="2400" dirty="0"/>
              <a:t>: </a:t>
            </a:r>
            <a:r>
              <a:rPr lang="en-US" sz="2400" dirty="0" smtClean="0"/>
              <a:t>31 May</a:t>
            </a:r>
            <a:r>
              <a:rPr lang="tr-TR" sz="2400" dirty="0" smtClean="0"/>
              <a:t>ıs -12 Haziran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 smtClean="0"/>
              <a:t>Değerlendirme</a:t>
            </a:r>
            <a:r>
              <a:rPr lang="en-US" sz="2400" dirty="0" smtClean="0"/>
              <a:t>:</a:t>
            </a:r>
            <a:r>
              <a:rPr lang="tr-TR" sz="2400" dirty="0" smtClean="0"/>
              <a:t> 13-14 Haziran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 err="1"/>
              <a:t>Eksikliklerin</a:t>
            </a:r>
            <a:r>
              <a:rPr lang="en-US" sz="2400" dirty="0"/>
              <a:t> </a:t>
            </a:r>
            <a:r>
              <a:rPr lang="en-US" sz="2400" dirty="0" err="1" smtClean="0"/>
              <a:t>Yazarlara</a:t>
            </a:r>
            <a:r>
              <a:rPr lang="en-US" sz="2400" dirty="0" smtClean="0"/>
              <a:t> </a:t>
            </a:r>
            <a:r>
              <a:rPr lang="en-US" sz="2400" dirty="0" err="1"/>
              <a:t>Bildirilmesi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Düzeltilmesi</a:t>
            </a:r>
            <a:r>
              <a:rPr lang="en-US" sz="2400" dirty="0"/>
              <a:t>: </a:t>
            </a:r>
            <a:r>
              <a:rPr lang="tr-TR" sz="2400" dirty="0" smtClean="0"/>
              <a:t>15</a:t>
            </a:r>
            <a:r>
              <a:rPr lang="en-US" sz="2400" dirty="0" smtClean="0"/>
              <a:t>-</a:t>
            </a:r>
            <a:r>
              <a:rPr lang="tr-TR" sz="2400" dirty="0" smtClean="0"/>
              <a:t>23</a:t>
            </a:r>
            <a:r>
              <a:rPr lang="en-US" sz="2400" dirty="0" smtClean="0"/>
              <a:t> </a:t>
            </a:r>
            <a:r>
              <a:rPr lang="tr-TR" sz="2400" dirty="0" smtClean="0"/>
              <a:t>Haziran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  <a:p>
            <a:r>
              <a:rPr lang="en-US" sz="2400" dirty="0"/>
              <a:t>Son </a:t>
            </a:r>
            <a:r>
              <a:rPr lang="tr-TR" sz="2400" dirty="0" err="1"/>
              <a:t>D</a:t>
            </a:r>
            <a:r>
              <a:rPr lang="en-US" sz="2400" dirty="0" err="1" smtClean="0"/>
              <a:t>eğerlendirme</a:t>
            </a:r>
            <a:r>
              <a:rPr lang="en-US" sz="2400" dirty="0"/>
              <a:t>: </a:t>
            </a:r>
            <a:r>
              <a:rPr lang="tr-TR" sz="2400" dirty="0" smtClean="0"/>
              <a:t>24</a:t>
            </a:r>
            <a:r>
              <a:rPr lang="en-US" sz="2400" dirty="0" smtClean="0"/>
              <a:t>-</a:t>
            </a:r>
            <a:r>
              <a:rPr lang="tr-TR" sz="2400" dirty="0" smtClean="0"/>
              <a:t>27 Haziran </a:t>
            </a:r>
            <a:r>
              <a:rPr lang="en-US" sz="2400" dirty="0" smtClean="0"/>
              <a:t>202</a:t>
            </a:r>
            <a:r>
              <a:rPr lang="tr-TR" sz="2400" dirty="0"/>
              <a:t>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Tablo 1. </a:t>
            </a:r>
            <a:r>
              <a:rPr lang="tr-TR" sz="3200" dirty="0" smtClean="0"/>
              <a:t>Yayımlanmış </a:t>
            </a:r>
            <a:r>
              <a:rPr lang="tr-TR" sz="3200" dirty="0"/>
              <a:t>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80400"/>
              </p:ext>
            </p:extLst>
          </p:nvPr>
        </p:nvGraphicFramePr>
        <p:xfrm>
          <a:off x="457200" y="1600200"/>
          <a:ext cx="82192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</a:t>
                      </a:r>
                    </a:p>
                    <a:p>
                      <a:r>
                        <a:rPr lang="tr-TR" sz="2000" dirty="0" smtClean="0"/>
                        <a:t>(Derleme ve makalenin yayımlandığı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800 (Sekiz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600 (Altı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400 (Dört yüz) USD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Yayımlanmış </a:t>
            </a:r>
            <a:r>
              <a:rPr lang="tr-TR" sz="2400" b="1" dirty="0"/>
              <a:t>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792088"/>
          </a:xfrm>
        </p:spPr>
        <p:txBody>
          <a:bodyPr/>
          <a:lstStyle/>
          <a:p>
            <a:r>
              <a:rPr lang="tr-TR" b="1" dirty="0" smtClean="0"/>
              <a:t>Önemli Bilgi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0125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sz="4700" dirty="0" smtClean="0"/>
              <a:t>Dijital </a:t>
            </a:r>
            <a:r>
              <a:rPr lang="tr-TR" sz="4700" dirty="0"/>
              <a:t>manas </a:t>
            </a:r>
            <a:r>
              <a:rPr lang="tr-TR" sz="4700" dirty="0" smtClean="0"/>
              <a:t>sayfasında </a:t>
            </a:r>
            <a:r>
              <a:rPr lang="tr-TR" sz="4700" dirty="0"/>
              <a:t>yer </a:t>
            </a:r>
            <a:r>
              <a:rPr lang="tr-TR" sz="4700" dirty="0" smtClean="0"/>
              <a:t>alan «</a:t>
            </a:r>
            <a:r>
              <a:rPr lang="tr-TR" sz="4700" b="1" dirty="0" smtClean="0"/>
              <a:t>Yayınlar» </a:t>
            </a:r>
            <a:r>
              <a:rPr lang="tr-TR" sz="4700" dirty="0" smtClean="0"/>
              <a:t>sistemine makale veya derleme girişi yapılacaktır.</a:t>
            </a:r>
          </a:p>
          <a:p>
            <a:r>
              <a:rPr lang="tr-TR" sz="4700" dirty="0" smtClean="0"/>
              <a:t>«</a:t>
            </a:r>
            <a:r>
              <a:rPr lang="tr-TR" sz="4700" b="1" dirty="0" smtClean="0"/>
              <a:t>Yayınlar</a:t>
            </a:r>
            <a:r>
              <a:rPr lang="tr-TR" sz="4700" dirty="0" smtClean="0"/>
              <a:t>» sisteminde </a:t>
            </a:r>
            <a:r>
              <a:rPr lang="tr-TR" sz="4700" dirty="0"/>
              <a:t>AFDK ya başvuru  için istenen belgeler yüklendikten sonra </a:t>
            </a:r>
            <a:r>
              <a:rPr lang="tr-TR" sz="4700" dirty="0" smtClean="0"/>
              <a:t>“</a:t>
            </a:r>
            <a:r>
              <a:rPr lang="tr-TR" sz="4700" b="1" dirty="0" smtClean="0"/>
              <a:t>Destek</a:t>
            </a:r>
            <a:r>
              <a:rPr lang="tr-TR" sz="4700" dirty="0" smtClean="0"/>
              <a:t> </a:t>
            </a:r>
            <a:r>
              <a:rPr lang="tr-TR" sz="4700" b="1" dirty="0" smtClean="0"/>
              <a:t>Başvuru Formu</a:t>
            </a:r>
            <a:r>
              <a:rPr lang="tr-TR" sz="4700" dirty="0" smtClean="0"/>
              <a:t>” sistem tarafından otomatik </a:t>
            </a:r>
            <a:r>
              <a:rPr lang="tr-TR" sz="4700" dirty="0"/>
              <a:t>olarak oluşturacaktır. </a:t>
            </a:r>
            <a:endParaRPr lang="tr-TR" sz="4700" dirty="0" smtClean="0"/>
          </a:p>
          <a:p>
            <a:r>
              <a:rPr lang="tr-TR" sz="4700" dirty="0"/>
              <a:t>Bilimsel Yayınlara Destek Başvuru Formu  bölüm başkanlığı ve dekanlık/müdürlük aracılığı ile Rektörlük Makamına sunulacaktır</a:t>
            </a:r>
            <a:r>
              <a:rPr lang="tr-TR" sz="4700" dirty="0" smtClean="0"/>
              <a:t>.</a:t>
            </a:r>
            <a:endParaRPr lang="tr-TR" sz="4700" dirty="0"/>
          </a:p>
          <a:p>
            <a:r>
              <a:rPr lang="tr-TR" sz="4700" dirty="0" smtClean="0"/>
              <a:t>İmzalı Destek </a:t>
            </a:r>
            <a:r>
              <a:rPr lang="tr-TR" sz="4700" dirty="0"/>
              <a:t>Başvuru </a:t>
            </a:r>
            <a:r>
              <a:rPr lang="tr-TR" sz="4700" dirty="0" smtClean="0"/>
              <a:t>Formu hariç hiçbir belgenin  çıktısı  AFDK ya gönderilmeyecektir.</a:t>
            </a:r>
          </a:p>
          <a:p>
            <a:r>
              <a:rPr lang="tr-TR" sz="4700" dirty="0" smtClean="0"/>
              <a:t>Başvurusu yapılacak olan yayın </a:t>
            </a:r>
            <a:r>
              <a:rPr lang="tr-TR" sz="4700" dirty="0"/>
              <a:t>tam metin olarak SCIE, SSCI ve AHCI </a:t>
            </a:r>
            <a:r>
              <a:rPr lang="tr-TR" sz="4700" dirty="0" smtClean="0"/>
              <a:t>(Web of </a:t>
            </a:r>
            <a:r>
              <a:rPr lang="tr-TR" sz="4700" dirty="0" err="1"/>
              <a:t>S</a:t>
            </a:r>
            <a:r>
              <a:rPr lang="tr-TR" sz="4700" dirty="0" err="1" smtClean="0"/>
              <a:t>cience</a:t>
            </a:r>
            <a:r>
              <a:rPr lang="tr-TR" sz="4700" dirty="0" smtClean="0"/>
              <a:t>) tarafından </a:t>
            </a:r>
            <a:r>
              <a:rPr lang="tr-TR" sz="4700" dirty="0"/>
              <a:t>taranan </a:t>
            </a:r>
            <a:r>
              <a:rPr lang="tr-TR" sz="4700" dirty="0" smtClean="0"/>
              <a:t>dergilerde </a:t>
            </a:r>
            <a:r>
              <a:rPr lang="tr-TR" sz="4700" b="1" dirty="0" smtClean="0"/>
              <a:t>2023 ve 2024 yıllarında yayımlanmış (PUBLISHED</a:t>
            </a:r>
            <a:r>
              <a:rPr lang="tr-TR" sz="4700" dirty="0" smtClean="0"/>
              <a:t>) olmalıdır.</a:t>
            </a:r>
          </a:p>
          <a:p>
            <a:r>
              <a:rPr lang="tr-TR" sz="4700" dirty="0" smtClean="0"/>
              <a:t>AFDK dan daha önce destek almış yayınlar tekrar sunulmamalıdır.</a:t>
            </a:r>
            <a:endParaRPr lang="tr-TR" sz="4700" dirty="0"/>
          </a:p>
          <a:p>
            <a:endParaRPr lang="tr-TR" sz="3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en-US" dirty="0" err="1"/>
              <a:t>ve</a:t>
            </a:r>
            <a:r>
              <a:rPr lang="en-US" dirty="0"/>
              <a:t> AHCI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metninin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Q </a:t>
            </a:r>
            <a:r>
              <a:rPr lang="en-US" dirty="0" err="1"/>
              <a:t>çeyreklik</a:t>
            </a:r>
            <a:r>
              <a:rPr lang="en-US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lanmış</a:t>
            </a:r>
            <a:r>
              <a:rPr lang="en-US" dirty="0" smtClean="0"/>
              <a:t> </a:t>
            </a:r>
            <a:r>
              <a:rPr lang="en-US" dirty="0"/>
              <a:t>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dirty="0" smtClean="0"/>
              <a:t> </a:t>
            </a:r>
            <a:r>
              <a:rPr lang="tr-TR" dirty="0"/>
              <a:t>(Başlangıç - Bitiş </a:t>
            </a:r>
            <a:r>
              <a:rPr lang="tr-TR" dirty="0" smtClean="0"/>
              <a:t>Sayfası)</a:t>
            </a:r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</a:t>
            </a:r>
          </a:p>
          <a:p>
            <a:pPr lvl="0"/>
            <a:r>
              <a:rPr lang="tr-TR" dirty="0" smtClean="0"/>
              <a:t>Yayımlandığı (</a:t>
            </a:r>
            <a:r>
              <a:rPr lang="tr-TR" b="1" dirty="0" smtClean="0"/>
              <a:t>PUBLISHED</a:t>
            </a:r>
            <a:r>
              <a:rPr lang="tr-TR" dirty="0" smtClean="0"/>
              <a:t>)  Yılı (</a:t>
            </a:r>
            <a:r>
              <a:rPr lang="tr-TR" b="1" dirty="0" smtClean="0"/>
              <a:t>2023 ve 2024</a:t>
            </a:r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landığı</a:t>
            </a:r>
            <a:r>
              <a:rPr lang="en-US" dirty="0" smtClean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AHCI </a:t>
            </a:r>
            <a:r>
              <a:rPr lang="tr-TR" dirty="0" smtClean="0"/>
              <a:t>dergiler için </a:t>
            </a:r>
            <a:r>
              <a:rPr lang="tr-TR" dirty="0"/>
              <a:t>Q belgesi aranmaz. </a:t>
            </a:r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yayımlanmış </a:t>
            </a:r>
            <a:r>
              <a:rPr lang="tr-TR" dirty="0"/>
              <a:t>makaleler Q3 </a:t>
            </a:r>
            <a:r>
              <a:rPr lang="tr-TR" dirty="0" smtClean="0"/>
              <a:t>WOS </a:t>
            </a:r>
            <a:r>
              <a:rPr lang="tr-TR" dirty="0"/>
              <a:t>çeyreklik sınıfından kabul edilir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yayımlandığı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502</Words>
  <Application>Microsoft Office PowerPoint</Application>
  <PresentationFormat>Ekran Gösterisi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ARAŞTIRMA FAALİYETLERİNİ DESTEKLEME KURULU (AFDK) KIRGIZİSTAN-TÜRKİYE  MANAS ÜNİVERSİTESİ </vt:lpstr>
      <vt:lpstr>2024 YILI  HAZİRAN DÖNEM BİLİMSEL YAYINLARA DESTEK  BAŞVURU TAKVİMİ</vt:lpstr>
      <vt:lpstr>Tablo 1. Yayımlanmış derleme ve makale için verilen azami destek miktarı</vt:lpstr>
      <vt:lpstr>Önemli Bilgi</vt:lpstr>
      <vt:lpstr>ARAŞTIRMA FAALİYETLERİNİ DESTEKLEME YÖNETMELİĞİ</vt:lpstr>
      <vt:lpstr> BAŞVURU İÇİN İSTENEN BELGELER  </vt:lpstr>
      <vt:lpstr>Yayının Bulunduğu WEB of SCIENCE Ana Sayfa Görüntüsü (Ek1)</vt:lpstr>
      <vt:lpstr>Ek 2</vt:lpstr>
      <vt:lpstr>Ek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Windows Kullanıcısı</cp:lastModifiedBy>
  <cp:revision>106</cp:revision>
  <cp:lastPrinted>2021-05-21T10:52:38Z</cp:lastPrinted>
  <dcterms:created xsi:type="dcterms:W3CDTF">2020-12-22T11:30:54Z</dcterms:created>
  <dcterms:modified xsi:type="dcterms:W3CDTF">2024-05-31T04:49:37Z</dcterms:modified>
</cp:coreProperties>
</file>